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16" r:id="rId1"/>
  </p:sldMasterIdLst>
  <p:notesMasterIdLst>
    <p:notesMasterId r:id="rId17"/>
  </p:notesMasterIdLst>
  <p:sldIdLst>
    <p:sldId id="420" r:id="rId2"/>
    <p:sldId id="410" r:id="rId3"/>
    <p:sldId id="421" r:id="rId4"/>
    <p:sldId id="411" r:id="rId5"/>
    <p:sldId id="424" r:id="rId6"/>
    <p:sldId id="427" r:id="rId7"/>
    <p:sldId id="256" r:id="rId8"/>
    <p:sldId id="412" r:id="rId9"/>
    <p:sldId id="426" r:id="rId10"/>
    <p:sldId id="417" r:id="rId11"/>
    <p:sldId id="419" r:id="rId12"/>
    <p:sldId id="414" r:id="rId13"/>
    <p:sldId id="395" r:id="rId14"/>
    <p:sldId id="423" r:id="rId15"/>
    <p:sldId id="422" r:id="rId16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1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0E68"/>
    <a:srgbClr val="DA2A69"/>
    <a:srgbClr val="FFE399"/>
    <a:srgbClr val="FFD68B"/>
    <a:srgbClr val="F5FFBD"/>
    <a:srgbClr val="FFCC66"/>
    <a:srgbClr val="FFFFFF"/>
    <a:srgbClr val="E9FA06"/>
    <a:srgbClr val="FF9933"/>
    <a:srgbClr val="F12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43" autoAdjust="0"/>
    <p:restoredTop sz="50000" autoAdjust="0"/>
  </p:normalViewPr>
  <p:slideViewPr>
    <p:cSldViewPr>
      <p:cViewPr varScale="1">
        <p:scale>
          <a:sx n="77" d="100"/>
          <a:sy n="77" d="100"/>
        </p:scale>
        <p:origin x="1637" y="72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notesViewPr>
    <p:cSldViewPr>
      <p:cViewPr varScale="1">
        <p:scale>
          <a:sx n="57" d="100"/>
          <a:sy n="57" d="100"/>
        </p:scale>
        <p:origin x="-2472" y="-96"/>
      </p:cViewPr>
      <p:guideLst>
        <p:guide orient="horz" pos="2841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"/>
          <p:cNvSpPr>
            <a:spLocks noChangeArrowheads="1"/>
          </p:cNvSpPr>
          <p:nvPr/>
        </p:nvSpPr>
        <p:spPr bwMode="auto">
          <a:xfrm>
            <a:off x="0" y="0"/>
            <a:ext cx="6797675" cy="9928225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306" tIns="45153" rIns="90306" bIns="45153" anchor="ctr"/>
          <a:lstStyle/>
          <a:p>
            <a:endParaRPr lang="fr-FR" altLang="fr-FR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2944813" cy="4953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439" tIns="46220" rIns="92439" bIns="4622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03061" algn="l"/>
                <a:tab pos="1806123" algn="l"/>
                <a:tab pos="2709184" algn="l"/>
                <a:tab pos="3612246" algn="l"/>
                <a:tab pos="4515307" algn="l"/>
                <a:tab pos="5418369" algn="l"/>
                <a:tab pos="6321430" algn="l"/>
                <a:tab pos="7224492" algn="l"/>
                <a:tab pos="8127553" algn="l"/>
                <a:tab pos="9030614" algn="l"/>
                <a:tab pos="993367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52863" y="0"/>
            <a:ext cx="2944812" cy="4953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439" tIns="46220" rIns="92439" bIns="4622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03061" algn="l"/>
                <a:tab pos="1806123" algn="l"/>
                <a:tab pos="2709184" algn="l"/>
                <a:tab pos="3612246" algn="l"/>
                <a:tab pos="4515307" algn="l"/>
                <a:tab pos="5418369" algn="l"/>
                <a:tab pos="6321430" algn="l"/>
                <a:tab pos="7224492" algn="l"/>
                <a:tab pos="8127553" algn="l"/>
                <a:tab pos="9030614" algn="l"/>
                <a:tab pos="993367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891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44538"/>
            <a:ext cx="4960937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06463" y="4717217"/>
            <a:ext cx="4984750" cy="446476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439" tIns="46220" rIns="92439" bIns="462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1" y="9431258"/>
            <a:ext cx="2944813" cy="4953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439" tIns="46220" rIns="92439" bIns="4622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03061" algn="l"/>
                <a:tab pos="1806123" algn="l"/>
                <a:tab pos="2709184" algn="l"/>
                <a:tab pos="3612246" algn="l"/>
                <a:tab pos="4515307" algn="l"/>
                <a:tab pos="5418369" algn="l"/>
                <a:tab pos="6321430" algn="l"/>
                <a:tab pos="7224492" algn="l"/>
                <a:tab pos="8127553" algn="l"/>
                <a:tab pos="9030614" algn="l"/>
                <a:tab pos="993367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52863" y="9431258"/>
            <a:ext cx="2944812" cy="4953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2439" tIns="46220" rIns="92439" bIns="4622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03061" algn="l"/>
                <a:tab pos="1806123" algn="l"/>
                <a:tab pos="2709184" algn="l"/>
                <a:tab pos="3612246" algn="l"/>
                <a:tab pos="4515307" algn="l"/>
                <a:tab pos="5418369" algn="l"/>
                <a:tab pos="6321430" algn="l"/>
                <a:tab pos="7224492" algn="l"/>
                <a:tab pos="8127553" algn="l"/>
                <a:tab pos="9030614" algn="l"/>
                <a:tab pos="9933676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3D47C95-5B3E-4D47-A255-BA8FF4B677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133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1700" algn="l"/>
                <a:tab pos="1804988" algn="l"/>
                <a:tab pos="2708275" algn="l"/>
                <a:tab pos="3611563" algn="l"/>
                <a:tab pos="4514850" algn="l"/>
                <a:tab pos="5418138" algn="l"/>
                <a:tab pos="6321425" algn="l"/>
                <a:tab pos="7223125" algn="l"/>
                <a:tab pos="8126413" algn="l"/>
                <a:tab pos="9029700" algn="l"/>
                <a:tab pos="9932988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5B6A19-BB26-4935-88D4-F20C25249627}" type="slidenum">
              <a:rPr lang="fr-FR" altLang="fr-FR" smtClean="0"/>
              <a:pPr eaLnBrk="1" hangingPunct="1">
                <a:spcBef>
                  <a:spcPct val="0"/>
                </a:spcBef>
              </a:pPr>
              <a:t>7</a:t>
            </a:fld>
            <a:endParaRPr lang="fr-FR" altLang="fr-FR"/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2525" cy="3722687"/>
          </a:xfrm>
          <a:ln/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4" y="4717217"/>
            <a:ext cx="4986337" cy="456002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4C8CD-2784-4D7D-945D-D01859548997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113751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F7E011-2192-422F-B3F2-C477F9B8E58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1592322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110FC0-D39B-425F-984C-61F22A16D1B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762616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38C8C-0C4E-473C-8646-69874CA2544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455365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5B170-FE8D-44BF-831D-7A94107EF7F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8039356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361726-D030-4BFE-8442-925C915729E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936918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373973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FB905-6D46-4E7B-BAC8-F2AFC24B5CF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348329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255866-EFEA-462F-A45D-3FDD98649AD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116646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77A8-9790-4329-9EB9-C54CBB0F253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76350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77A8-9790-4329-9EB9-C54CBB0F253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079737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77A8-9790-4329-9EB9-C54CBB0F253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30988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77A8-9790-4329-9EB9-C54CBB0F253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457810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7977A8-9790-4329-9EB9-C54CBB0F253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50495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B62D30-D554-4967-A747-B9B8DB496C8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561727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DB32E-4AFB-4C94-91D2-ADB0529DACF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934807"/>
      </p:ext>
    </p:extLst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07977A8-9790-4329-9EB9-C54CBB0F253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76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  <p:sldLayoutId id="2147484228" r:id="rId12"/>
    <p:sldLayoutId id="2147484229" r:id="rId13"/>
    <p:sldLayoutId id="2147484230" r:id="rId14"/>
    <p:sldLayoutId id="2147484231" r:id="rId15"/>
    <p:sldLayoutId id="2147484232" r:id="rId16"/>
  </p:sldLayoutIdLst>
  <p:transition spd="med">
    <p:strips dir="rd"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0" y="2564904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5F0E68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Rentrée des 3èmes </a:t>
            </a:r>
          </a:p>
          <a:p>
            <a:pPr algn="ctr"/>
            <a:r>
              <a:rPr lang="fr-FR" sz="5400" b="1" dirty="0">
                <a:solidFill>
                  <a:srgbClr val="5F0E68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Septembre 2026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7047134"/>
      </p:ext>
    </p:extLst>
  </p:cSld>
  <p:clrMapOvr>
    <a:masterClrMapping/>
  </p:clrMapOvr>
  <p:transition spd="med"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0" y="548680"/>
            <a:ext cx="9144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Les moments importants de la classe de 3</a:t>
            </a:r>
            <a:r>
              <a:rPr lang="fr-FR" sz="5400" b="1" baseline="30000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ème</a:t>
            </a:r>
          </a:p>
          <a:p>
            <a:pPr marL="1485900" lvl="2" indent="-342900">
              <a:buFont typeface="Arial"/>
              <a:buChar char="•"/>
            </a:pPr>
            <a:endParaRPr lang="fr-FR"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485900" lvl="2" indent="-342900"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Stage en entreprise</a:t>
            </a:r>
          </a:p>
          <a:p>
            <a:pPr marL="1485900" lvl="2" indent="-342900">
              <a:buFont typeface="Arial"/>
              <a:buChar char="•"/>
            </a:pPr>
            <a:endParaRPr lang="fr-FR" sz="2800" dirty="0">
              <a:solidFill>
                <a:schemeClr val="tx1"/>
              </a:solidFill>
              <a:latin typeface="Comic Sans MS" panose="030F0702030302020204" pitchFamily="66" charset="0"/>
              <a:cs typeface="Calibri"/>
            </a:endParaRPr>
          </a:p>
          <a:p>
            <a:pPr marL="1485900" lvl="2" indent="-342900"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Brevet </a:t>
            </a:r>
          </a:p>
          <a:p>
            <a:pPr marL="1485900" lvl="2" indent="-342900">
              <a:buFont typeface="Arial"/>
              <a:buChar char="•"/>
            </a:pPr>
            <a:endParaRPr lang="fr-FR" sz="2800" dirty="0">
              <a:solidFill>
                <a:schemeClr val="tx1"/>
              </a:solidFill>
              <a:latin typeface="Comic Sans MS" panose="030F0702030302020204" pitchFamily="66" charset="0"/>
              <a:cs typeface="Calibri"/>
            </a:endParaRPr>
          </a:p>
          <a:p>
            <a:pPr marL="1485900" lvl="2" indent="-342900"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Orientation</a:t>
            </a:r>
          </a:p>
          <a:p>
            <a:pPr lvl="2" indent="0"/>
            <a:endParaRPr lang="fr-FR" sz="2800" dirty="0">
              <a:solidFill>
                <a:schemeClr val="tx1"/>
              </a:solidFill>
              <a:latin typeface="Calibri"/>
              <a:cs typeface="Calibri"/>
            </a:endParaRPr>
          </a:p>
          <a:p>
            <a:pPr lvl="2" indent="0"/>
            <a:endParaRPr lang="fr-FR" sz="2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9512520"/>
      </p:ext>
    </p:extLst>
  </p:cSld>
  <p:clrMapOvr>
    <a:masterClrMapping/>
  </p:clrMapOvr>
  <p:transition spd="med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0" y="397401"/>
            <a:ext cx="88924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Stage en entreprise</a:t>
            </a:r>
          </a:p>
          <a:p>
            <a:pPr algn="ctr"/>
            <a:endParaRPr lang="fr-FR" sz="4000" b="1" dirty="0">
              <a:solidFill>
                <a:srgbClr val="FF0000"/>
              </a:solidFill>
              <a:latin typeface="Comic Sans MS" panose="030F0702030302020204" pitchFamily="66" charset="0"/>
              <a:cs typeface="Calibri"/>
            </a:endParaRPr>
          </a:p>
          <a:p>
            <a:pPr marL="1485900" lvl="2" indent="-342900"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Stage d’observation :</a:t>
            </a:r>
          </a:p>
          <a:p>
            <a:pPr marL="1485900" lvl="2" indent="-342900">
              <a:buFont typeface="Arial"/>
              <a:buChar char="•"/>
            </a:pPr>
            <a:endParaRPr lang="fr-FR" sz="2800" dirty="0">
              <a:solidFill>
                <a:schemeClr val="tx1"/>
              </a:solidFill>
              <a:latin typeface="Comic Sans MS" panose="030F0702030302020204" pitchFamily="66" charset="0"/>
              <a:cs typeface="Calibri"/>
            </a:endParaRPr>
          </a:p>
          <a:p>
            <a:pPr marL="1485900" lvl="2" indent="-342900"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Semaine du 11 au 15 janvier 2027 pour les 3èmes A, B et C </a:t>
            </a:r>
          </a:p>
          <a:p>
            <a:pPr marL="1485900" lvl="2" indent="-342900"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Semaine du 18 au 22 janvier 2027 pour les 3èmes D, E et F.</a:t>
            </a:r>
          </a:p>
          <a:p>
            <a:pPr marL="1485900" lvl="2" indent="-342900">
              <a:buFont typeface="Arial"/>
              <a:buChar char="•"/>
            </a:pPr>
            <a:endParaRPr lang="fr-FR" sz="2800" dirty="0">
              <a:solidFill>
                <a:schemeClr val="tx1"/>
              </a:solidFill>
              <a:latin typeface="Comic Sans MS" panose="030F0702030302020204" pitchFamily="66" charset="0"/>
              <a:cs typeface="Calibri"/>
            </a:endParaRPr>
          </a:p>
          <a:p>
            <a:pPr marL="1485900" lvl="2" indent="-342900"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Convention distribuée le jour de la rentrée,    </a:t>
            </a:r>
            <a:r>
              <a:rPr lang="fr-FR" sz="2800" dirty="0">
                <a:latin typeface="Comic Sans MS" panose="030F0702030302020204" pitchFamily="66" charset="0"/>
                <a:cs typeface="Calibri"/>
              </a:rPr>
              <a:t>A </a:t>
            </a: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rapporter au plus tard </a:t>
            </a:r>
            <a:r>
              <a:rPr lang="fr-FR" sz="2800" b="1" u="sng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le Vendredi 11 décembre 20</a:t>
            </a:r>
            <a:r>
              <a:rPr lang="fr-FR" sz="2800" b="1" u="sng" dirty="0">
                <a:latin typeface="Comic Sans MS" panose="030F0702030302020204" pitchFamily="66" charset="0"/>
                <a:cs typeface="Calibri"/>
              </a:rPr>
              <a:t>26</a:t>
            </a:r>
            <a:r>
              <a:rPr lang="fr-FR" sz="2800" b="1" u="sng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.</a:t>
            </a:r>
          </a:p>
          <a:p>
            <a:pPr lvl="2" indent="0"/>
            <a:endParaRPr lang="fr-FR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7339756"/>
      </p:ext>
    </p:extLst>
  </p:cSld>
  <p:clrMapOvr>
    <a:masterClrMapping/>
  </p:clrMapOvr>
  <p:transition spd="med"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23528" y="692696"/>
            <a:ext cx="820891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Brevet des collèges</a:t>
            </a:r>
          </a:p>
          <a:p>
            <a:pPr algn="ctr"/>
            <a:r>
              <a:rPr lang="fr-FR" sz="3600" u="sng" dirty="0">
                <a:solidFill>
                  <a:schemeClr val="tx1"/>
                </a:solidFill>
                <a:latin typeface="Comic Sans MS" panose="030F0702030302020204" pitchFamily="66" charset="0"/>
              </a:rPr>
              <a:t>Les modalités d’obtention du DNB </a:t>
            </a:r>
          </a:p>
          <a:p>
            <a:pPr algn="ctr"/>
            <a:endParaRPr lang="fr-FR" sz="4000" dirty="0">
              <a:solidFill>
                <a:schemeClr val="tx1"/>
              </a:solidFill>
              <a:latin typeface="Comic Sans MS" panose="030F0702030302020204" pitchFamily="66" charset="0"/>
              <a:cs typeface="Calibri"/>
            </a:endParaRPr>
          </a:p>
          <a:p>
            <a:pPr marL="1085850" lvl="1" indent="-342900">
              <a:buFont typeface="Arial"/>
              <a:buChar char="•"/>
            </a:pPr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Un élève obtient son brevet s’il atteint une moyenne de10/20</a:t>
            </a:r>
          </a:p>
          <a:p>
            <a:pPr marL="1085850" lvl="1" indent="-342900">
              <a:buFont typeface="Arial"/>
              <a:buChar char="•"/>
            </a:pPr>
            <a:endParaRPr lang="fr-FR" sz="2400" dirty="0">
              <a:solidFill>
                <a:schemeClr val="tx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1085850" lvl="1" indent="-342900" algn="just">
              <a:buFont typeface="Arial"/>
              <a:buChar char="•"/>
            </a:pPr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Cette moyenne résulte d’une part, des résultats obtenus par le candidat aux épreuves terminales, qui donnent lieu à une moyenne sur 20, comptant pour 60 % du résultat final et d’autre part, de la moyenne des moyennes annuelles de l’ensemble des enseignements obligatoires suivis en classe de troisième, également exprimée sur 20, comptant pour 40 % du résultat final</a:t>
            </a:r>
            <a:r>
              <a:rPr lang="fr-FR" sz="2400" dirty="0">
                <a:solidFill>
                  <a:schemeClr val="tx1"/>
                </a:solidFill>
              </a:rPr>
              <a:t>.</a:t>
            </a:r>
            <a:endParaRPr lang="fr-FR" sz="24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6627182"/>
      </p:ext>
    </p:extLst>
  </p:cSld>
  <p:clrMapOvr>
    <a:masterClrMapping/>
  </p:clrMapOvr>
  <p:transition spd="med"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4F2461E-DC83-4749-88BD-6C53B03F8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8" y="484187"/>
            <a:ext cx="8712968" cy="1470025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Comic Sans MS" panose="030F0702030302020204" pitchFamily="66" charset="0"/>
              </a:rPr>
              <a:t>Pour la session de 2027 :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385CF3FD-CD41-4439-8F69-347F6572C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2276872"/>
            <a:ext cx="7916416" cy="2808312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fr-FR" dirty="0"/>
              <a:t> </a:t>
            </a:r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Aménagement possible des épreuves pour les élèves ayant un PAP : demandes faites dans le courant de l’année de troisième.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Les points supérieurs à 10 sur 20 de la moyenne obtenue dans l’un des enseignements facultatifs sont pris en compte.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F42850F-F222-4CA2-89F8-1B8F1165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4232795"/>
      </p:ext>
    </p:extLst>
  </p:cSld>
  <p:clrMapOvr>
    <a:masterClrMapping/>
  </p:clrMapOvr>
  <p:transition spd="med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31EAAA2-8171-2BDC-6B77-80219B580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052C2B-52A5-5A7C-BB61-5A784E48C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51513"/>
            <a:ext cx="8292441" cy="595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08450"/>
      </p:ext>
    </p:extLst>
  </p:cSld>
  <p:clrMapOvr>
    <a:masterClrMapping/>
  </p:clrMapOvr>
  <p:transition spd="med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7162800" y="5638800"/>
            <a:ext cx="19812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  <p:sp>
        <p:nvSpPr>
          <p:cNvPr id="14340" name="ZoneTexte 2"/>
          <p:cNvSpPr txBox="1">
            <a:spLocks noChangeArrowheads="1"/>
          </p:cNvSpPr>
          <p:nvPr/>
        </p:nvSpPr>
        <p:spPr bwMode="auto">
          <a:xfrm>
            <a:off x="107504" y="406400"/>
            <a:ext cx="8785671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fr-FR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Orientation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1873889"/>
            <a:ext cx="9144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Elle doit prendre en compte : 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les aptitudes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les qualités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les résultats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les goûts</a:t>
            </a:r>
          </a:p>
          <a:p>
            <a:pPr algn="ctr">
              <a:lnSpc>
                <a:spcPct val="150000"/>
              </a:lnSpc>
            </a:pPr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cs typeface="Calibri"/>
              </a:rPr>
              <a:t>L’offre de formation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713418" y="732345"/>
            <a:ext cx="806489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Moyens de recherches d’informations </a:t>
            </a:r>
          </a:p>
          <a:p>
            <a:r>
              <a:rPr lang="fr-FR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</a:p>
          <a:p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CDI du collège</a:t>
            </a: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Psychologue Education Nationale du collège (prise de rdv auprès de Mme </a:t>
            </a:r>
            <a:r>
              <a:rPr lang="fr-FR" sz="2400" dirty="0" err="1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Soumerou</a:t>
            </a: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)</a:t>
            </a: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CIO à Bourg en Bresse</a:t>
            </a: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Site internet www.onisep.fr </a:t>
            </a:r>
            <a:endParaRPr lang="fr-F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anose="030F0702030302020204" pitchFamily="66" charset="0"/>
              <a:cs typeface="Calibri"/>
            </a:endParaRP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Stage en entreprise (janvier)</a:t>
            </a: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Journées portes ouvertes des établissements (février et mars) et mini-stages en L.P</a:t>
            </a: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Salons sur l’orientation</a:t>
            </a:r>
          </a:p>
          <a:p>
            <a:pPr marL="342900" lvl="0" indent="-342900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Rencontres entre les familles et l’équipe éducative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Rencontre parents/professeurs : le mardi 15 décembre à partir de 17h15</a:t>
            </a:r>
            <a:r>
              <a:rPr lang="fr-FR" b="1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9728066"/>
      </p:ext>
    </p:extLst>
  </p:cSld>
  <p:clrMapOvr>
    <a:masterClrMapping/>
  </p:clrMapOvr>
  <p:transition spd="med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402E7D-0FEE-D80F-F874-3E421C929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C248CB-C3DE-C66A-0DA7-9CC12151F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9" y="438075"/>
            <a:ext cx="8987222" cy="598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83922"/>
      </p:ext>
    </p:extLst>
  </p:cSld>
  <p:clrMapOvr>
    <a:masterClrMapping/>
  </p:clrMapOvr>
  <p:transition spd="med"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83568" y="836712"/>
            <a:ext cx="792088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Affectation en 2</a:t>
            </a:r>
            <a:r>
              <a:rPr lang="fr-FR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nde</a:t>
            </a:r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 Générale et Technologique</a:t>
            </a:r>
          </a:p>
          <a:p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Décision de passage prise par le chef d’établissement lors du conseil de classe du 3</a:t>
            </a:r>
            <a:r>
              <a:rPr lang="fr-FR" sz="2400" baseline="30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ème</a:t>
            </a: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 trimestre en fonction des notes de 3</a:t>
            </a:r>
            <a:r>
              <a:rPr lang="fr-FR" sz="2400" baseline="30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ème</a:t>
            </a:r>
          </a:p>
          <a:p>
            <a:pPr marL="342900" indent="-342900" algn="just">
              <a:buFont typeface="Arial"/>
              <a:buChar char="•"/>
            </a:pPr>
            <a:endParaRPr lang="fr-FR" sz="2400" dirty="0">
              <a:solidFill>
                <a:srgbClr val="000000"/>
              </a:solidFill>
              <a:latin typeface="Comic Sans MS" panose="030F0702030302020204" pitchFamily="66" charset="0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endParaRPr lang="fr-FR" sz="2400" dirty="0">
              <a:solidFill>
                <a:srgbClr val="000000"/>
              </a:solidFill>
              <a:latin typeface="Comic Sans MS" panose="030F0702030302020204" pitchFamily="66" charset="0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r>
              <a:rPr lang="fr-FR" sz="2400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ATTENTION</a:t>
            </a: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 sur Bourg en Bresse, affectation </a:t>
            </a:r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en fonction des notes </a:t>
            </a: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sur l’un des 3 lycées. Pas de sectorisation, donc pas de choix possible du lycée. Il est </a:t>
            </a:r>
            <a:r>
              <a:rPr lang="fr-FR" sz="2400" b="1" u="sng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obligatoire</a:t>
            </a: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 de demander les 3 établissements en les classant par ordre de préférence</a:t>
            </a:r>
            <a:r>
              <a:rPr lang="fr-FR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 marL="342900" indent="-342900">
              <a:buFont typeface="Arial"/>
              <a:buChar char="•"/>
            </a:pPr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03406"/>
      </p:ext>
    </p:extLst>
  </p:cSld>
  <p:clrMapOvr>
    <a:masterClrMapping/>
  </p:clrMapOvr>
  <p:transition spd="med"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611560" y="451512"/>
            <a:ext cx="792088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Affectation en Voie Professionnelle</a:t>
            </a:r>
          </a:p>
          <a:p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Formation sous statut scolaire, avec des périodes de formation en milieu professionnel (stage en entreprise : une trentaine de semaines sur 3 ans)</a:t>
            </a:r>
          </a:p>
          <a:p>
            <a:pPr marL="1085850" lvl="1" indent="-342900" algn="just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Nombre de places limité : affectation en fonction des notes de 3</a:t>
            </a:r>
            <a:r>
              <a:rPr lang="fr-FR" sz="2400" baseline="30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ème</a:t>
            </a:r>
            <a:endParaRPr lang="fr-FR" sz="2400" dirty="0">
              <a:solidFill>
                <a:srgbClr val="000000"/>
              </a:solidFill>
              <a:latin typeface="Comic Sans MS" panose="030F0702030302020204" pitchFamily="66" charset="0"/>
              <a:cs typeface="Calibri"/>
            </a:endParaRPr>
          </a:p>
          <a:p>
            <a:pPr marL="1085850" lvl="1" indent="-342900" algn="just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Il est conseillé de faire le même vœu dans plusieurs établissements, voire dans d’autres académies </a:t>
            </a:r>
          </a:p>
          <a:p>
            <a:pPr marL="1085850" lvl="1" indent="-342900" algn="just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Les lycées professionnels proposent des mini-stages pendant l’année de 3ème</a:t>
            </a:r>
          </a:p>
          <a:p>
            <a:pPr marL="342900" indent="-342900" algn="just">
              <a:buFont typeface="Arial"/>
              <a:buChar char="•"/>
            </a:pPr>
            <a:endParaRPr lang="fr-FR" sz="2400" dirty="0">
              <a:solidFill>
                <a:srgbClr val="000000"/>
              </a:solidFill>
              <a:latin typeface="Comic Sans MS" panose="030F0702030302020204" pitchFamily="66" charset="0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Formation en apprentissage : trouver un patron (le plus tôt possible), signer un contrat d’apprentissage et s’inscrire en Centre de Formation par Apprentissage</a:t>
            </a:r>
          </a:p>
          <a:p>
            <a:r>
              <a:rPr lang="fr-FR" sz="24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0085666"/>
      </p:ext>
    </p:extLst>
  </p:cSld>
  <p:clrMapOvr>
    <a:masterClrMapping/>
  </p:clrMapOvr>
  <p:transition spd="med"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467544" y="257639"/>
            <a:ext cx="7812868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Le calendrier de l’orientation</a:t>
            </a:r>
          </a:p>
          <a:p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  <a:cs typeface="Calibri"/>
              </a:rPr>
              <a:t>Orientation = quelle formation après la 3</a:t>
            </a:r>
            <a:r>
              <a:rPr lang="fr-FR" baseline="30000" dirty="0">
                <a:solidFill>
                  <a:srgbClr val="00B0F0"/>
                </a:solidFill>
                <a:latin typeface="Comic Sans MS" panose="030F0702030302020204" pitchFamily="66" charset="0"/>
                <a:cs typeface="Calibri"/>
              </a:rPr>
              <a:t>ème</a:t>
            </a:r>
            <a:endParaRPr lang="fr-FR" dirty="0">
              <a:solidFill>
                <a:srgbClr val="00B0F0"/>
              </a:solidFill>
              <a:latin typeface="Comic Sans MS" panose="030F0702030302020204" pitchFamily="66" charset="0"/>
              <a:cs typeface="Calibri"/>
            </a:endParaRPr>
          </a:p>
          <a:p>
            <a:endParaRPr lang="fr-FR" dirty="0">
              <a:solidFill>
                <a:srgbClr val="00B0F0"/>
              </a:solidFill>
              <a:latin typeface="Comic Sans MS" panose="030F0702030302020204" pitchFamily="66" charset="0"/>
              <a:cs typeface="Calibri"/>
            </a:endParaRPr>
          </a:p>
          <a:p>
            <a:r>
              <a:rPr lang="fr-FR" dirty="0">
                <a:solidFill>
                  <a:srgbClr val="00B0F0"/>
                </a:solidFill>
                <a:latin typeface="Comic Sans MS" panose="030F0702030302020204" pitchFamily="66" charset="0"/>
                <a:cs typeface="Calibri"/>
              </a:rPr>
              <a:t>Affectation = lieu où se passe la formation</a:t>
            </a:r>
          </a:p>
          <a:p>
            <a:endParaRPr lang="fr-FR" dirty="0">
              <a:solidFill>
                <a:srgbClr val="000000"/>
              </a:solidFill>
              <a:latin typeface="Comic Sans MS" panose="030F0702030302020204" pitchFamily="66" charset="0"/>
              <a:cs typeface="Calibri"/>
            </a:endParaRPr>
          </a:p>
          <a:p>
            <a:r>
              <a:rPr lang="fr-FR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2</a:t>
            </a:r>
            <a:r>
              <a:rPr lang="fr-FR" baseline="30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ème</a:t>
            </a:r>
            <a:r>
              <a:rPr lang="fr-FR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 trimestre : phase provisoire (orientation) 	</a:t>
            </a:r>
          </a:p>
          <a:p>
            <a:pPr marL="1085850" lvl="1" indent="-342900">
              <a:buFont typeface="Arial"/>
              <a:buChar char="•"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La famille émet des vœux</a:t>
            </a:r>
          </a:p>
          <a:p>
            <a:pPr marL="1085850" lvl="1" indent="-342900">
              <a:buFont typeface="Arial"/>
              <a:buChar char="•"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Le conseil de classe donne un avis provisoire sur ces vœux</a:t>
            </a:r>
          </a:p>
          <a:p>
            <a:pPr marL="1085850" lvl="1" indent="-342900">
              <a:buFont typeface="Arial"/>
              <a:buChar char="•"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La famille prend connaissance de cet avis</a:t>
            </a:r>
          </a:p>
          <a:p>
            <a:endParaRPr lang="fr-FR" dirty="0">
              <a:solidFill>
                <a:srgbClr val="000000"/>
              </a:solidFill>
              <a:latin typeface="Comic Sans MS" panose="030F0702030302020204" pitchFamily="66" charset="0"/>
              <a:cs typeface="Calibri"/>
            </a:endParaRPr>
          </a:p>
          <a:p>
            <a:r>
              <a:rPr lang="fr-FR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3</a:t>
            </a:r>
            <a:r>
              <a:rPr lang="fr-FR" baseline="30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ème</a:t>
            </a:r>
            <a:r>
              <a:rPr lang="fr-FR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 trimestre : phase définitive	</a:t>
            </a:r>
          </a:p>
          <a:p>
            <a:pPr marL="1085850" lvl="1" indent="-342900" algn="just">
              <a:buFont typeface="Arial"/>
              <a:buChar char="•"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La famille exprime ses vœux </a:t>
            </a:r>
            <a:r>
              <a:rPr lang="fr-FR" sz="2000" b="1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d’orientation</a:t>
            </a: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 et ses vœux </a:t>
            </a:r>
            <a:r>
              <a:rPr lang="fr-FR" sz="2000" b="1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d’affectation définitifs.</a:t>
            </a:r>
          </a:p>
          <a:p>
            <a:pPr marL="1085850" lvl="1" indent="-342900" algn="just">
              <a:buFont typeface="Arial"/>
              <a:buChar char="•"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Le conseil de classe se prononce sur les </a:t>
            </a:r>
            <a:r>
              <a:rPr lang="fr-FR" sz="2000" b="1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vœux d’orientation.</a:t>
            </a:r>
          </a:p>
          <a:p>
            <a:pPr marL="1085850" lvl="1" indent="-342900" algn="just">
              <a:buFont typeface="Arial"/>
              <a:buChar char="•"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La famille prend connaissance et valide la décision du chef d’établissement. </a:t>
            </a:r>
          </a:p>
          <a:p>
            <a:pPr marL="1085850" lvl="1" indent="-342900" algn="just">
              <a:buFont typeface="Arial"/>
              <a:buChar char="•"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  <a:cs typeface="Calibri"/>
              </a:rPr>
              <a:t>Les décisions d’orientation arrivent dans les établissements fin juin.</a:t>
            </a:r>
            <a:endParaRPr lang="fr-FR" dirty="0">
              <a:solidFill>
                <a:srgbClr val="000000"/>
              </a:solidFill>
              <a:latin typeface="Comic Sans MS" panose="030F0702030302020204" pitchFamily="66" charset="0"/>
              <a:cs typeface="Calibri"/>
            </a:endParaRP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0715796"/>
      </p:ext>
    </p:extLst>
  </p:cSld>
  <p:clrMapOvr>
    <a:masterClrMapping/>
  </p:clrMapOvr>
  <p:transition spd="med"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4"/>
          <p:cNvSpPr>
            <a:spLocks noChangeArrowheads="1"/>
          </p:cNvSpPr>
          <p:nvPr/>
        </p:nvSpPr>
        <p:spPr bwMode="auto">
          <a:xfrm>
            <a:off x="450850" y="6118225"/>
            <a:ext cx="8116888" cy="739775"/>
          </a:xfrm>
          <a:prstGeom prst="roundRect">
            <a:avLst>
              <a:gd name="adj" fmla="val 12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>
              <a:solidFill>
                <a:schemeClr val="tx1"/>
              </a:solidFill>
            </a:endParaRPr>
          </a:p>
        </p:txBody>
      </p:sp>
      <p:sp>
        <p:nvSpPr>
          <p:cNvPr id="24579" name="ZoneTexte 10"/>
          <p:cNvSpPr txBox="1">
            <a:spLocks noChangeArrowheads="1"/>
          </p:cNvSpPr>
          <p:nvPr/>
        </p:nvSpPr>
        <p:spPr bwMode="auto">
          <a:xfrm>
            <a:off x="250825" y="227013"/>
            <a:ext cx="86772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Fin juin : notification d’affectation</a:t>
            </a:r>
          </a:p>
          <a:p>
            <a:endParaRPr lang="fr-FR" altLang="fr-FR" sz="1800" dirty="0">
              <a:solidFill>
                <a:srgbClr val="DA2A69"/>
              </a:solidFill>
              <a:latin typeface="Calibri" pitchFamily="34" charset="0"/>
            </a:endParaRPr>
          </a:p>
        </p:txBody>
      </p:sp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413543" y="1284619"/>
            <a:ext cx="8351838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2000" b="1" u="sng" dirty="0">
                <a:solidFill>
                  <a:srgbClr val="00B0F0"/>
                </a:solidFill>
                <a:latin typeface="Comic Sans MS" panose="030F0702030302020204" pitchFamily="66" charset="0"/>
              </a:rPr>
              <a:t>Deux possibilités </a:t>
            </a:r>
            <a:r>
              <a:rPr lang="fr-FR" sz="2000" b="1" dirty="0">
                <a:solidFill>
                  <a:srgbClr val="00B0F0"/>
                </a:solidFill>
                <a:latin typeface="Comic Sans MS" panose="030F0702030302020204" pitchFamily="66" charset="0"/>
              </a:rPr>
              <a:t>:</a:t>
            </a:r>
            <a:r>
              <a:rPr lang="fr-F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>
              <a:defRPr/>
            </a:pPr>
            <a:endParaRPr lang="fr-FR" sz="2000" b="1" dirty="0">
              <a:solidFill>
                <a:srgbClr val="CC0066"/>
              </a:solidFill>
              <a:latin typeface="Comic Sans MS" panose="030F0702030302020204" pitchFamily="66" charset="0"/>
            </a:endParaRPr>
          </a:p>
          <a:p>
            <a:pPr>
              <a:defRPr/>
            </a:pPr>
            <a:endParaRPr lang="fr-FR" sz="2000" b="1" dirty="0">
              <a:solidFill>
                <a:srgbClr val="CC0066"/>
              </a:solidFill>
              <a:latin typeface="Comic Sans MS" panose="030F0702030302020204" pitchFamily="66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L’élève est affecté sur l’un de ses vœux ; il doit s’inscrire dans l’établissement (pré-inscription sur le site </a:t>
            </a:r>
            <a:r>
              <a:rPr lang="fr-F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téléservices</a:t>
            </a: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puis inscription définitive dans le lycée ou sur les téléservices). Attention, les délais d’inscription sont courts.</a:t>
            </a:r>
            <a:endParaRPr lang="fr-FR" sz="2000" spc="3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2900" indent="-342900" algn="just">
              <a:buFont typeface="Arial"/>
              <a:buChar char="•"/>
              <a:defRPr/>
            </a:pPr>
            <a:endParaRPr lang="fr-FR" sz="2000" b="1" u="sng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just">
              <a:defRPr/>
            </a:pPr>
            <a:endParaRPr lang="fr-FR" sz="2000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fr-FR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L’élève n’a obtenu aucun de ses vœux ou il est classé en liste supplémentaire, il doit prendre contact avec le collège. </a:t>
            </a:r>
          </a:p>
          <a:p>
            <a:pPr lvl="1" indent="0" algn="just">
              <a:defRPr/>
            </a:pPr>
            <a:r>
              <a:rPr lang="fr-FR" altLang="fr-FR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Pour la voie professionnelle, l’élève peut participer au deuxième tour d’affectation. Il peut formuler de nouveaux vœux sur les places restées vacantes dans les établissements de l’académie.</a:t>
            </a:r>
            <a:endParaRPr lang="fr-FR" sz="2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fr-FR" sz="2000" spc="3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endParaRPr lang="fr-FR" sz="2000" spc="3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8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  <a:lvl2pPr eaLnBrk="0" hangingPunct="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2pPr>
            <a:lvl3pPr eaLnBrk="0" hangingPunct="0"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3pPr>
            <a:lvl4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4pPr>
            <a:lvl5pPr eaLnBrk="0" hangingPunct="0"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C9AEC44-F066-43D5-83E3-11036DBBEAF4}" type="slidenum">
              <a:rPr lang="fr-FR" altLang="fr-FR" sz="1400" smtClean="0"/>
              <a:pPr eaLnBrk="1" hangingPunct="1">
                <a:spcBef>
                  <a:spcPct val="0"/>
                </a:spcBef>
              </a:pPr>
              <a:t>13</a:t>
            </a:fld>
            <a:endParaRPr lang="fr-FR" altLang="fr-FR" sz="1400"/>
          </a:p>
        </p:txBody>
      </p:sp>
    </p:spTree>
  </p:cSld>
  <p:clrMapOvr>
    <a:masterClrMapping/>
  </p:clrMapOvr>
  <p:transition spd="med"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15516" y="982176"/>
            <a:ext cx="871296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Educonnect : pour toutes les démarches en ligne:</a:t>
            </a:r>
          </a:p>
          <a:p>
            <a:pPr algn="ctr"/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https://teleservices/ac-lyon.fr </a:t>
            </a:r>
          </a:p>
          <a:p>
            <a:pPr algn="ctr"/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(en cas de difficultés, contacter le secrétariat d’intendance)</a:t>
            </a:r>
          </a:p>
          <a:p>
            <a:pPr algn="ctr"/>
            <a:endParaRPr lang="fr-FR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fr-FR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485900" lvl="2" indent="-342900">
              <a:buFont typeface="Arial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pour demande de bourse</a:t>
            </a:r>
          </a:p>
          <a:p>
            <a:pPr marL="1485900" lvl="2" indent="-342900">
              <a:buFont typeface="Arial" charset="0"/>
              <a:buChar char="•"/>
            </a:pPr>
            <a:endParaRPr lang="fr-FR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485900" lvl="2" indent="-342900">
              <a:buFont typeface="Arial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pour orientation, affectation et pré-inscription lycée</a:t>
            </a:r>
          </a:p>
          <a:p>
            <a:pPr lvl="2" indent="0"/>
            <a:endParaRPr lang="fr-FR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2" indent="0"/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ATTENTION : codes à conserver toute la scolarité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358315"/>
      </p:ext>
    </p:extLst>
  </p:cSld>
  <p:clrMapOvr>
    <a:masterClrMapping/>
  </p:clrMapOvr>
  <p:transition spd="med"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6F259-55BF-488E-8306-5698D145E98B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95537" y="548680"/>
            <a:ext cx="80989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tx1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Informations tout au long de l’année sur l’ENT : </a:t>
            </a:r>
          </a:p>
          <a:p>
            <a:pPr algn="ctr"/>
            <a:endParaRPr lang="fr-FR" dirty="0">
              <a:solidFill>
                <a:schemeClr val="tx1"/>
              </a:solidFill>
              <a:latin typeface="Comic Sans MS" panose="030F0702030302020204" pitchFamily="66" charset="0"/>
              <a:ea typeface="Calibri" charset="0"/>
              <a:cs typeface="Calibri" charset="0"/>
            </a:endParaRPr>
          </a:p>
          <a:p>
            <a:pPr algn="ctr"/>
            <a:r>
              <a:rPr lang="fr-FR" dirty="0">
                <a:solidFill>
                  <a:schemeClr val="tx1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onglet orientation, </a:t>
            </a:r>
          </a:p>
          <a:p>
            <a:pPr algn="ctr"/>
            <a:r>
              <a:rPr lang="fr-FR" dirty="0">
                <a:solidFill>
                  <a:schemeClr val="tx1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onglet DNB </a:t>
            </a:r>
          </a:p>
          <a:p>
            <a:pPr algn="ctr"/>
            <a:endParaRPr lang="fr-FR" dirty="0">
              <a:solidFill>
                <a:schemeClr val="tx1"/>
              </a:solidFill>
              <a:latin typeface="Comic Sans MS" panose="030F0702030302020204" pitchFamily="66" charset="0"/>
              <a:ea typeface="Calibri" charset="0"/>
              <a:cs typeface="Calibri" charset="0"/>
            </a:endParaRPr>
          </a:p>
          <a:p>
            <a:pPr algn="ctr"/>
            <a:endParaRPr lang="fr-FR" dirty="0">
              <a:solidFill>
                <a:schemeClr val="tx1"/>
              </a:solidFill>
              <a:latin typeface="Comic Sans MS" panose="030F0702030302020204" pitchFamily="66" charset="0"/>
              <a:ea typeface="Calibri" charset="0"/>
              <a:cs typeface="Calibri" charset="0"/>
            </a:endParaRPr>
          </a:p>
          <a:p>
            <a:pPr algn="ctr"/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CONSULTER L’ENT LE PLUS REGULIEREMENT POSSIBLE, </a:t>
            </a:r>
          </a:p>
          <a:p>
            <a:pPr algn="ctr"/>
            <a:r>
              <a:rPr lang="fr-FR" sz="4000" b="1" dirty="0">
                <a:solidFill>
                  <a:srgbClr val="FF0000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AU MINIMUM UNE FOIS PAR SEMAINE</a:t>
            </a:r>
          </a:p>
          <a:p>
            <a:pPr algn="ctr"/>
            <a:endParaRPr lang="fr-FR" sz="4000" b="1" dirty="0">
              <a:solidFill>
                <a:srgbClr val="FF0000"/>
              </a:solidFill>
              <a:latin typeface="Comic Sans MS" panose="030F0702030302020204" pitchFamily="66" charset="0"/>
              <a:ea typeface="Calibri" charset="0"/>
              <a:cs typeface="Calibri" charset="0"/>
            </a:endParaRPr>
          </a:p>
          <a:p>
            <a:pPr algn="ctr"/>
            <a:r>
              <a:rPr lang="fr-FR" sz="4000" b="1" dirty="0">
                <a:solidFill>
                  <a:srgbClr val="00B0F0"/>
                </a:solidFill>
                <a:latin typeface="Comic Sans MS" panose="030F0702030302020204" pitchFamily="66" charset="0"/>
                <a:ea typeface="Calibri" charset="0"/>
                <a:cs typeface="Calibri" charset="0"/>
              </a:rPr>
              <a:t>BONNE RENTREE A TOUS !</a:t>
            </a:r>
            <a:endParaRPr lang="fr-FR" sz="2800" dirty="0">
              <a:solidFill>
                <a:srgbClr val="00B0F0"/>
              </a:solidFill>
              <a:latin typeface="Comic Sans MS" panose="030F0702030302020204" pitchFamily="66" charset="0"/>
              <a:ea typeface="Calibri" charset="0"/>
              <a:cs typeface="Calibri" charset="0"/>
            </a:endParaRPr>
          </a:p>
          <a:p>
            <a:pPr algn="ctr"/>
            <a:endParaRPr lang="fr-FR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72023"/>
      </p:ext>
    </p:extLst>
  </p:cSld>
  <p:clrMapOvr>
    <a:masterClrMapping/>
  </p:clrMapOvr>
  <p:transition spd="med">
    <p:strips dir="rd"/>
  </p:transition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25945</TotalTime>
  <Words>773</Words>
  <Application>Microsoft Office PowerPoint</Application>
  <PresentationFormat>Affichage à l'écran (4:3)</PresentationFormat>
  <Paragraphs>124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 Unicode MS</vt:lpstr>
      <vt:lpstr>Arial</vt:lpstr>
      <vt:lpstr>Calibri</vt:lpstr>
      <vt:lpstr>Comic Sans MS</vt:lpstr>
      <vt:lpstr>Times New Roman</vt:lpstr>
      <vt:lpstr>Trebuchet MS</vt:lpstr>
      <vt:lpstr>Wingdings 3</vt:lpstr>
      <vt:lpstr>Facette</vt:lpstr>
      <vt:lpstr>Présentation PowerPoint</vt:lpstr>
      <vt:lpstr>Présentation PowerPoint</vt:lpstr>
      <vt:lpstr>Présentation PowerPoint</vt:lpstr>
      <vt:lpstr>Présentation PowerPoint</vt:lpstr>
      <vt:lpstr>Pour la session de 2027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Parcours après la 3e</dc:title>
  <dc:creator>Katia BALD</dc:creator>
  <cp:lastModifiedBy>angelvin_pi</cp:lastModifiedBy>
  <cp:revision>994</cp:revision>
  <cp:lastPrinted>2024-09-16T09:00:58Z</cp:lastPrinted>
  <dcterms:created xsi:type="dcterms:W3CDTF">1999-12-24T08:22:10Z</dcterms:created>
  <dcterms:modified xsi:type="dcterms:W3CDTF">2026-09-03T13:47:50Z</dcterms:modified>
</cp:coreProperties>
</file>